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 preferSingleView="1"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988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0CB286-236F-4B9C-B2B8-C1EDFAFE1B28}" type="datetimeFigureOut">
              <a:rPr lang="en-US" smtClean="0"/>
              <a:t>4/17/2016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91A2C6-C8B1-4510-A22A-3739B77180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04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91A2C6-C8B1-4510-A22A-3739B771803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6022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6818-7770-437A-893C-76D39DB8DEF0}" type="datetimeFigureOut">
              <a:rPr lang="en-US" smtClean="0"/>
              <a:t>4/17/2016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4CDD-7866-45C3-8E09-24B062A6E4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7623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6818-7770-437A-893C-76D39DB8DEF0}" type="datetimeFigureOut">
              <a:rPr lang="en-US" smtClean="0"/>
              <a:t>4/17/2016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4CDD-7866-45C3-8E09-24B062A6E4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091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6818-7770-437A-893C-76D39DB8DEF0}" type="datetimeFigureOut">
              <a:rPr lang="en-US" smtClean="0"/>
              <a:t>4/17/2016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4CDD-7866-45C3-8E09-24B062A6E4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140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6818-7770-437A-893C-76D39DB8DEF0}" type="datetimeFigureOut">
              <a:rPr lang="en-US" smtClean="0"/>
              <a:t>4/17/2016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4CDD-7866-45C3-8E09-24B062A6E4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7979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6818-7770-437A-893C-76D39DB8DEF0}" type="datetimeFigureOut">
              <a:rPr lang="en-US" smtClean="0"/>
              <a:t>4/17/2016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4CDD-7866-45C3-8E09-24B062A6E4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3879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6818-7770-437A-893C-76D39DB8DEF0}" type="datetimeFigureOut">
              <a:rPr lang="en-US" smtClean="0"/>
              <a:t>4/17/2016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4CDD-7866-45C3-8E09-24B062A6E4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6135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6818-7770-437A-893C-76D39DB8DEF0}" type="datetimeFigureOut">
              <a:rPr lang="en-US" smtClean="0"/>
              <a:t>4/17/2016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4CDD-7866-45C3-8E09-24B062A6E4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2624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6818-7770-437A-893C-76D39DB8DEF0}" type="datetimeFigureOut">
              <a:rPr lang="en-US" smtClean="0"/>
              <a:t>4/17/2016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4CDD-7866-45C3-8E09-24B062A6E4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647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6818-7770-437A-893C-76D39DB8DEF0}" type="datetimeFigureOut">
              <a:rPr lang="en-US" smtClean="0"/>
              <a:t>4/17/2016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4CDD-7866-45C3-8E09-24B062A6E4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1461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6818-7770-437A-893C-76D39DB8DEF0}" type="datetimeFigureOut">
              <a:rPr lang="en-US" smtClean="0"/>
              <a:t>4/17/2016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4CDD-7866-45C3-8E09-24B062A6E4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944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6818-7770-437A-893C-76D39DB8DEF0}" type="datetimeFigureOut">
              <a:rPr lang="en-US" smtClean="0"/>
              <a:t>4/17/2016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4CDD-7866-45C3-8E09-24B062A6E4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703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1A6818-7770-437A-893C-76D39DB8DEF0}" type="datetimeFigureOut">
              <a:rPr lang="en-US" smtClean="0"/>
              <a:t>4/17/2016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54CDD-7866-45C3-8E09-24B062A6E4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020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4807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itle 1"/>
          <p:cNvSpPr txBox="1">
            <a:spLocks/>
          </p:cNvSpPr>
          <p:nvPr/>
        </p:nvSpPr>
        <p:spPr>
          <a:xfrm>
            <a:off x="187082" y="180322"/>
            <a:ext cx="2271468" cy="397776"/>
          </a:xfrm>
          <a:prstGeom prst="rect">
            <a:avLst/>
          </a:prstGeom>
          <a:solidFill>
            <a:sysClr val="window" lastClr="FFFFFF"/>
          </a:solidFill>
          <a:ln>
            <a:noFill/>
          </a:ln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0" i="0" kern="1200" spc="0" baseline="0">
                <a:solidFill>
                  <a:srgbClr val="003C71"/>
                </a:solidFill>
                <a:latin typeface="Intel Clear"/>
                <a:ea typeface="Intel Clear Light" panose="020B0404020203020204" pitchFamily="34" charset="0"/>
                <a:cs typeface="Intel Clear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Intel Clear"/>
                <a:ea typeface="Intel Clear Light" panose="020B0404020203020204" pitchFamily="34" charset="0"/>
                <a:cs typeface="Intel Clear"/>
              </a:rPr>
              <a:t>ciao Networking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03C71"/>
              </a:solidFill>
              <a:effectLst/>
              <a:uLnTx/>
              <a:uFillTx/>
              <a:latin typeface="Intel Clear"/>
              <a:ea typeface="Intel Clear Light" panose="020B0404020203020204" pitchFamily="34" charset="0"/>
              <a:cs typeface="Intel Clear"/>
            </a:endParaRPr>
          </a:p>
        </p:txBody>
      </p:sp>
      <p:sp>
        <p:nvSpPr>
          <p:cNvPr id="65" name="Shape 55"/>
          <p:cNvSpPr/>
          <p:nvPr/>
        </p:nvSpPr>
        <p:spPr>
          <a:xfrm>
            <a:off x="1402801" y="926340"/>
            <a:ext cx="5144304" cy="2301596"/>
          </a:xfrm>
          <a:prstGeom prst="roundRect">
            <a:avLst>
              <a:gd name="adj" fmla="val 16667"/>
            </a:avLst>
          </a:prstGeom>
          <a:solidFill>
            <a:sysClr val="window" lastClr="FFFFFF"/>
          </a:solidFill>
          <a:ln w="9525" cap="flat" cmpd="sng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ntel Clear"/>
            </a:endParaRPr>
          </a:p>
        </p:txBody>
      </p:sp>
      <p:sp>
        <p:nvSpPr>
          <p:cNvPr id="66" name="Shape 56"/>
          <p:cNvSpPr/>
          <p:nvPr/>
        </p:nvSpPr>
        <p:spPr>
          <a:xfrm>
            <a:off x="5379741" y="1076809"/>
            <a:ext cx="1063368" cy="215094"/>
          </a:xfrm>
          <a:prstGeom prst="roundRect">
            <a:avLst>
              <a:gd name="adj" fmla="val 16667"/>
            </a:avLst>
          </a:prstGeom>
          <a:solidFill>
            <a:sysClr val="window" lastClr="FFFFF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rPr>
              <a:t>c</a:t>
            </a:r>
            <a:r>
              <a:rPr kumimoji="0" lang="en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rPr>
              <a:t>iao-launcher</a:t>
            </a:r>
            <a:endParaRPr kumimoji="0" lang="en" sz="1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ntel Clear"/>
            </a:endParaRPr>
          </a:p>
        </p:txBody>
      </p:sp>
      <p:sp>
        <p:nvSpPr>
          <p:cNvPr id="67" name="Shape 57"/>
          <p:cNvSpPr/>
          <p:nvPr/>
        </p:nvSpPr>
        <p:spPr>
          <a:xfrm>
            <a:off x="1525632" y="1475769"/>
            <a:ext cx="2187681" cy="1501843"/>
          </a:xfrm>
          <a:prstGeom prst="roundRect">
            <a:avLst>
              <a:gd name="adj" fmla="val 16667"/>
            </a:avLst>
          </a:prstGeom>
          <a:solidFill>
            <a:sysClr val="window" lastClr="FFFFF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rPr>
              <a:t>Local CNCI – Tenant 1</a:t>
            </a:r>
          </a:p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sz="1000" b="1" kern="0" dirty="0">
              <a:solidFill>
                <a:prstClr val="black"/>
              </a:solidFill>
              <a:latin typeface="Intel Clear"/>
            </a:endParaRPr>
          </a:p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sz="10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ntel Clear"/>
            </a:endParaRPr>
          </a:p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sz="1000" b="1" kern="0" dirty="0">
              <a:solidFill>
                <a:prstClr val="black"/>
              </a:solidFill>
              <a:latin typeface="Intel Clear"/>
            </a:endParaRPr>
          </a:p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sz="10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ntel Clear"/>
            </a:endParaRPr>
          </a:p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sz="10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ntel Clear"/>
            </a:endParaRPr>
          </a:p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sz="1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ntel Clear"/>
            </a:endParaRPr>
          </a:p>
        </p:txBody>
      </p:sp>
      <p:sp>
        <p:nvSpPr>
          <p:cNvPr id="68" name="Shape 58"/>
          <p:cNvSpPr txBox="1"/>
          <p:nvPr/>
        </p:nvSpPr>
        <p:spPr>
          <a:xfrm>
            <a:off x="6103808" y="192509"/>
            <a:ext cx="1950462" cy="425800"/>
          </a:xfrm>
          <a:prstGeom prst="rect">
            <a:avLst/>
          </a:prstGeom>
          <a:solidFill>
            <a:sysClr val="window" lastClr="FFFFFF"/>
          </a:solidFill>
          <a:ln>
            <a:solidFill>
              <a:schemeClr val="bg1"/>
            </a:solidFill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rPr>
              <a:t>Network Node (NN)</a:t>
            </a:r>
            <a:endParaRPr kumimoji="0" lang="en" sz="1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ntel Clear"/>
            </a:endParaRPr>
          </a:p>
        </p:txBody>
      </p:sp>
      <p:sp>
        <p:nvSpPr>
          <p:cNvPr id="69" name="Shape 59"/>
          <p:cNvSpPr/>
          <p:nvPr/>
        </p:nvSpPr>
        <p:spPr>
          <a:xfrm>
            <a:off x="184173" y="3672267"/>
            <a:ext cx="2763346" cy="2346700"/>
          </a:xfrm>
          <a:prstGeom prst="roundRect">
            <a:avLst>
              <a:gd name="adj" fmla="val 16667"/>
            </a:avLst>
          </a:prstGeom>
          <a:solidFill>
            <a:sysClr val="window" lastClr="FFFFFF"/>
          </a:solidFill>
          <a:ln w="9525" cap="flat" cmpd="sng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defTabSz="457200"/>
            <a:endParaRPr sz="1000" b="1" kern="0">
              <a:solidFill>
                <a:prstClr val="black"/>
              </a:solidFill>
              <a:latin typeface="Intel Clear"/>
            </a:endParaRPr>
          </a:p>
        </p:txBody>
      </p:sp>
      <p:sp>
        <p:nvSpPr>
          <p:cNvPr id="70" name="Shape 60"/>
          <p:cNvSpPr/>
          <p:nvPr/>
        </p:nvSpPr>
        <p:spPr>
          <a:xfrm>
            <a:off x="3198330" y="3702606"/>
            <a:ext cx="2740624" cy="2333718"/>
          </a:xfrm>
          <a:prstGeom prst="roundRect">
            <a:avLst>
              <a:gd name="adj" fmla="val 16667"/>
            </a:avLst>
          </a:prstGeom>
          <a:solidFill>
            <a:sysClr val="window" lastClr="FFFFFF"/>
          </a:solidFill>
          <a:ln w="9525" cap="flat" cmpd="sng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defTabSz="457200"/>
            <a:endParaRPr sz="1000" b="1" kern="0">
              <a:solidFill>
                <a:prstClr val="black"/>
              </a:solidFill>
              <a:latin typeface="Intel Clear"/>
            </a:endParaRPr>
          </a:p>
        </p:txBody>
      </p:sp>
      <p:sp>
        <p:nvSpPr>
          <p:cNvPr id="71" name="Shape 61"/>
          <p:cNvSpPr/>
          <p:nvPr/>
        </p:nvSpPr>
        <p:spPr>
          <a:xfrm>
            <a:off x="6237841" y="3588026"/>
            <a:ext cx="2782123" cy="2391145"/>
          </a:xfrm>
          <a:prstGeom prst="roundRect">
            <a:avLst>
              <a:gd name="adj" fmla="val 16667"/>
            </a:avLst>
          </a:prstGeom>
          <a:solidFill>
            <a:sysClr val="window" lastClr="FFFFFF"/>
          </a:solidFill>
          <a:ln w="9525" cap="flat" cmpd="sng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defTabSz="457200"/>
            <a:endParaRPr sz="1000" b="1" kern="0">
              <a:solidFill>
                <a:prstClr val="black"/>
              </a:solidFill>
              <a:latin typeface="Intel Clear"/>
            </a:endParaRPr>
          </a:p>
        </p:txBody>
      </p:sp>
      <p:sp>
        <p:nvSpPr>
          <p:cNvPr id="72" name="Shape 62"/>
          <p:cNvSpPr/>
          <p:nvPr/>
        </p:nvSpPr>
        <p:spPr>
          <a:xfrm>
            <a:off x="9332914" y="3588026"/>
            <a:ext cx="2635249" cy="2461752"/>
          </a:xfrm>
          <a:prstGeom prst="roundRect">
            <a:avLst>
              <a:gd name="adj" fmla="val 16667"/>
            </a:avLst>
          </a:prstGeom>
          <a:solidFill>
            <a:sysClr val="window" lastClr="FFFFFF"/>
          </a:solidFill>
          <a:ln w="9525" cap="flat" cmpd="sng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defTabSz="457200"/>
            <a:endParaRPr sz="1000" b="1" kern="0">
              <a:solidFill>
                <a:prstClr val="black"/>
              </a:solidFill>
              <a:latin typeface="Intel Clear"/>
            </a:endParaRPr>
          </a:p>
        </p:txBody>
      </p:sp>
      <p:sp>
        <p:nvSpPr>
          <p:cNvPr id="74" name="Shape 66"/>
          <p:cNvSpPr/>
          <p:nvPr/>
        </p:nvSpPr>
        <p:spPr>
          <a:xfrm>
            <a:off x="3411658" y="5329558"/>
            <a:ext cx="794130" cy="516469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rPr>
              <a:t>Ins </a:t>
            </a:r>
            <a:r>
              <a:rPr lang="en" sz="1000" b="1" kern="0" noProof="0" dirty="0" smtClean="0">
                <a:solidFill>
                  <a:prstClr val="black"/>
                </a:solidFill>
                <a:latin typeface="Intel Clear"/>
              </a:rPr>
              <a:t>1</a:t>
            </a:r>
            <a:endParaRPr kumimoji="0" lang="en" sz="10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ntel Clear"/>
            </a:endParaRPr>
          </a:p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sz="1000" b="1" kern="0" dirty="0" smtClean="0">
                <a:solidFill>
                  <a:prstClr val="black"/>
                </a:solidFill>
                <a:latin typeface="Intel Clear"/>
              </a:rPr>
              <a:t>Subnet 1</a:t>
            </a:r>
            <a:endParaRPr kumimoji="0" lang="en" sz="1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ntel Clear"/>
            </a:endParaRPr>
          </a:p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rPr>
              <a:t>Ten </a:t>
            </a:r>
            <a:r>
              <a:rPr kumimoji="0" lang="en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rPr>
              <a:t> 1</a:t>
            </a:r>
            <a:endParaRPr kumimoji="0" lang="en" sz="1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ntel Clear"/>
            </a:endParaRPr>
          </a:p>
        </p:txBody>
      </p:sp>
      <p:sp>
        <p:nvSpPr>
          <p:cNvPr id="75" name="Shape 67"/>
          <p:cNvSpPr/>
          <p:nvPr/>
        </p:nvSpPr>
        <p:spPr>
          <a:xfrm>
            <a:off x="4641300" y="5285631"/>
            <a:ext cx="794130" cy="516469"/>
          </a:xfrm>
          <a:prstGeom prst="roundRect">
            <a:avLst>
              <a:gd name="adj" fmla="val 16667"/>
            </a:avLst>
          </a:prstGeom>
          <a:blipFill>
            <a:blip r:embed="rId3"/>
            <a:tile tx="0" ty="0" sx="100000" sy="100000" flip="none" algn="tl"/>
          </a:blip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rPr>
              <a:t>Ins </a:t>
            </a:r>
            <a:r>
              <a:rPr kumimoji="0" lang="en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rPr>
              <a:t>2</a:t>
            </a:r>
          </a:p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sz="1000" b="1" kern="0" dirty="0" smtClean="0">
                <a:solidFill>
                  <a:prstClr val="black"/>
                </a:solidFill>
                <a:latin typeface="Intel Clear"/>
              </a:rPr>
              <a:t>Subnet N</a:t>
            </a:r>
            <a:endParaRPr kumimoji="0" lang="en" sz="1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ntel Clear"/>
            </a:endParaRPr>
          </a:p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rPr>
              <a:t>Ten </a:t>
            </a:r>
            <a:r>
              <a:rPr kumimoji="0" lang="en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rPr>
              <a:t>1</a:t>
            </a:r>
            <a:endParaRPr kumimoji="0" lang="en" sz="1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ntel Clear"/>
            </a:endParaRPr>
          </a:p>
        </p:txBody>
      </p:sp>
      <p:sp>
        <p:nvSpPr>
          <p:cNvPr id="76" name="Shape 68"/>
          <p:cNvSpPr/>
          <p:nvPr/>
        </p:nvSpPr>
        <p:spPr>
          <a:xfrm>
            <a:off x="10596747" y="5129452"/>
            <a:ext cx="965275" cy="516469"/>
          </a:xfrm>
          <a:prstGeom prst="roundRect">
            <a:avLst>
              <a:gd name="adj" fmla="val 16667"/>
            </a:avLst>
          </a:prstGeom>
          <a:solidFill>
            <a:schemeClr val="accent4">
              <a:lumMod val="40000"/>
              <a:lumOff val="60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rPr>
              <a:t>Ins 1</a:t>
            </a:r>
          </a:p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sz="1000" b="1" kern="0" dirty="0" smtClean="0">
                <a:solidFill>
                  <a:prstClr val="black"/>
                </a:solidFill>
                <a:latin typeface="Intel Clear"/>
              </a:rPr>
              <a:t>Subnet 1</a:t>
            </a:r>
            <a:endParaRPr kumimoji="0" lang="en" sz="1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ntel Clear"/>
            </a:endParaRPr>
          </a:p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rPr>
              <a:t>Ten N</a:t>
            </a:r>
          </a:p>
        </p:txBody>
      </p:sp>
      <p:sp>
        <p:nvSpPr>
          <p:cNvPr id="80" name="Shape 76"/>
          <p:cNvSpPr/>
          <p:nvPr/>
        </p:nvSpPr>
        <p:spPr>
          <a:xfrm>
            <a:off x="291154" y="5227940"/>
            <a:ext cx="794130" cy="516469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rPr>
              <a:t>Ins </a:t>
            </a:r>
            <a:r>
              <a:rPr kumimoji="0" lang="en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rPr>
              <a:t>0</a:t>
            </a:r>
          </a:p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sz="1000" b="1" kern="0" dirty="0" smtClean="0">
                <a:solidFill>
                  <a:prstClr val="black"/>
                </a:solidFill>
                <a:latin typeface="Intel Clear"/>
              </a:rPr>
              <a:t>Subnet 1</a:t>
            </a:r>
            <a:endParaRPr kumimoji="0" lang="en" sz="1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ntel Clear"/>
            </a:endParaRPr>
          </a:p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rPr>
              <a:t>Ten 1</a:t>
            </a:r>
          </a:p>
        </p:txBody>
      </p:sp>
      <p:sp>
        <p:nvSpPr>
          <p:cNvPr id="81" name="Shape 77"/>
          <p:cNvSpPr/>
          <p:nvPr/>
        </p:nvSpPr>
        <p:spPr>
          <a:xfrm>
            <a:off x="6405864" y="5122098"/>
            <a:ext cx="794130" cy="516469"/>
          </a:xfrm>
          <a:prstGeom prst="roundRect">
            <a:avLst>
              <a:gd name="adj" fmla="val 16667"/>
            </a:avLst>
          </a:prstGeom>
          <a:blipFill>
            <a:blip r:embed="rId3"/>
            <a:tile tx="0" ty="0" sx="100000" sy="100000" flip="none" algn="tl"/>
          </a:blip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rPr>
              <a:t>Ins </a:t>
            </a:r>
            <a:r>
              <a:rPr kumimoji="0" lang="en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rPr>
              <a:t>3</a:t>
            </a:r>
          </a:p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sz="1000" b="1" kern="0" dirty="0" smtClean="0">
                <a:solidFill>
                  <a:prstClr val="black"/>
                </a:solidFill>
                <a:latin typeface="Intel Clear"/>
              </a:rPr>
              <a:t>Subnet N</a:t>
            </a:r>
            <a:endParaRPr kumimoji="0" lang="en" sz="1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ntel Clear"/>
            </a:endParaRPr>
          </a:p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rPr>
              <a:t>Ten 1</a:t>
            </a:r>
          </a:p>
        </p:txBody>
      </p:sp>
      <p:sp>
        <p:nvSpPr>
          <p:cNvPr id="82" name="Shape 78"/>
          <p:cNvSpPr/>
          <p:nvPr/>
        </p:nvSpPr>
        <p:spPr>
          <a:xfrm>
            <a:off x="7288360" y="5103865"/>
            <a:ext cx="794130" cy="516469"/>
          </a:xfrm>
          <a:prstGeom prst="roundRect">
            <a:avLst>
              <a:gd name="adj" fmla="val 16667"/>
            </a:avLst>
          </a:prstGeom>
          <a:blipFill>
            <a:blip r:embed="rId3"/>
            <a:tile tx="0" ty="0" sx="100000" sy="100000" flip="none" algn="tl"/>
          </a:blip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rPr>
              <a:t>Ins </a:t>
            </a:r>
            <a:r>
              <a:rPr kumimoji="0" lang="en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rPr>
              <a:t>4</a:t>
            </a:r>
          </a:p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sz="1000" b="1" kern="0" dirty="0" smtClean="0">
                <a:solidFill>
                  <a:prstClr val="black"/>
                </a:solidFill>
                <a:latin typeface="Intel Clear"/>
              </a:rPr>
              <a:t>Subnet N</a:t>
            </a:r>
            <a:endParaRPr kumimoji="0" lang="en" sz="1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ntel Clear"/>
            </a:endParaRPr>
          </a:p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rPr>
              <a:t>Ten 1</a:t>
            </a:r>
          </a:p>
        </p:txBody>
      </p:sp>
      <p:sp>
        <p:nvSpPr>
          <p:cNvPr id="85" name="Shape 71"/>
          <p:cNvSpPr/>
          <p:nvPr/>
        </p:nvSpPr>
        <p:spPr>
          <a:xfrm>
            <a:off x="4190160" y="1515184"/>
            <a:ext cx="2233391" cy="1465096"/>
          </a:xfrm>
          <a:prstGeom prst="roundRect">
            <a:avLst>
              <a:gd name="adj" fmla="val 16667"/>
            </a:avLst>
          </a:prstGeom>
          <a:solidFill>
            <a:sysClr val="window" lastClr="FFFFF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rPr>
              <a:t>Local </a:t>
            </a:r>
            <a:r>
              <a:rPr kumimoji="0" lang="en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rPr>
              <a:t> CNCI - Tenant N</a:t>
            </a:r>
          </a:p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sz="1000" b="1" kern="0" dirty="0">
              <a:solidFill>
                <a:prstClr val="black"/>
              </a:solidFill>
              <a:latin typeface="Intel Clear"/>
            </a:endParaRPr>
          </a:p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sz="10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ntel Clear"/>
            </a:endParaRPr>
          </a:p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sz="1000" b="1" kern="0" dirty="0">
              <a:solidFill>
                <a:prstClr val="black"/>
              </a:solidFill>
              <a:latin typeface="Intel Clear"/>
            </a:endParaRPr>
          </a:p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sz="10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ntel Clear"/>
            </a:endParaRPr>
          </a:p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sz="1000" b="1" kern="0" dirty="0" smtClean="0">
              <a:solidFill>
                <a:prstClr val="black"/>
              </a:solidFill>
              <a:latin typeface="Intel Clear"/>
            </a:endParaRPr>
          </a:p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sz="1000" b="1" kern="0" dirty="0">
              <a:solidFill>
                <a:prstClr val="black"/>
              </a:solidFill>
              <a:latin typeface="Intel Clear"/>
            </a:endParaRPr>
          </a:p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sz="1000" b="1" kern="0" dirty="0" smtClean="0">
              <a:solidFill>
                <a:prstClr val="black"/>
              </a:solidFill>
              <a:latin typeface="Intel Clear"/>
            </a:endParaRPr>
          </a:p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" sz="1000" b="1" kern="0" dirty="0">
              <a:solidFill>
                <a:prstClr val="black"/>
              </a:solidFill>
              <a:latin typeface="Intel Clear"/>
            </a:endParaRPr>
          </a:p>
        </p:txBody>
      </p:sp>
      <p:sp>
        <p:nvSpPr>
          <p:cNvPr id="86" name="Shape 70"/>
          <p:cNvSpPr/>
          <p:nvPr/>
        </p:nvSpPr>
        <p:spPr>
          <a:xfrm>
            <a:off x="8213760" y="4340064"/>
            <a:ext cx="611813" cy="413643"/>
          </a:xfrm>
          <a:prstGeom prst="roundRect">
            <a:avLst>
              <a:gd name="adj" fmla="val 16667"/>
            </a:avLst>
          </a:prstGeom>
          <a:solidFill>
            <a:schemeClr val="accent4">
              <a:lumMod val="40000"/>
              <a:lumOff val="60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rPr>
              <a:t>s1brN</a:t>
            </a:r>
            <a:endParaRPr kumimoji="0" lang="en" sz="1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ntel Clear"/>
            </a:endParaRPr>
          </a:p>
        </p:txBody>
      </p:sp>
      <p:cxnSp>
        <p:nvCxnSpPr>
          <p:cNvPr id="87" name="Shape 87"/>
          <p:cNvCxnSpPr>
            <a:stCxn id="86" idx="2"/>
          </p:cNvCxnSpPr>
          <p:nvPr/>
        </p:nvCxnSpPr>
        <p:spPr>
          <a:xfrm>
            <a:off x="8519667" y="4753707"/>
            <a:ext cx="21717" cy="337009"/>
          </a:xfrm>
          <a:prstGeom prst="straightConnector1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89" name="Shape 88"/>
          <p:cNvCxnSpPr>
            <a:stCxn id="204" idx="2"/>
            <a:endCxn id="74" idx="0"/>
          </p:cNvCxnSpPr>
          <p:nvPr/>
        </p:nvCxnSpPr>
        <p:spPr>
          <a:xfrm rot="16200000" flipH="1">
            <a:off x="3449324" y="4970159"/>
            <a:ext cx="643794" cy="75004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90" name="Shape 89"/>
          <p:cNvCxnSpPr>
            <a:endCxn id="75" idx="0"/>
          </p:cNvCxnSpPr>
          <p:nvPr/>
        </p:nvCxnSpPr>
        <p:spPr>
          <a:xfrm rot="16200000" flipH="1">
            <a:off x="4596116" y="4843381"/>
            <a:ext cx="531923" cy="352576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91" name="Shape 80"/>
          <p:cNvSpPr/>
          <p:nvPr/>
        </p:nvSpPr>
        <p:spPr>
          <a:xfrm>
            <a:off x="404030" y="4340685"/>
            <a:ext cx="568379" cy="419073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rPr>
              <a:t>s1br1</a:t>
            </a:r>
            <a:endParaRPr kumimoji="0" lang="en" sz="1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ntel Clear"/>
            </a:endParaRPr>
          </a:p>
        </p:txBody>
      </p:sp>
      <p:cxnSp>
        <p:nvCxnSpPr>
          <p:cNvPr id="92" name="Shape 90"/>
          <p:cNvCxnSpPr>
            <a:stCxn id="80" idx="0"/>
            <a:endCxn id="91" idx="2"/>
          </p:cNvCxnSpPr>
          <p:nvPr/>
        </p:nvCxnSpPr>
        <p:spPr>
          <a:xfrm rot="5400000" flipH="1" flipV="1">
            <a:off x="454128" y="4993849"/>
            <a:ext cx="468182" cy="1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93" name="Shape 75"/>
          <p:cNvSpPr/>
          <p:nvPr/>
        </p:nvSpPr>
        <p:spPr>
          <a:xfrm>
            <a:off x="10079588" y="4386663"/>
            <a:ext cx="621385" cy="419073"/>
          </a:xfrm>
          <a:prstGeom prst="roundRect">
            <a:avLst>
              <a:gd name="adj" fmla="val 16667"/>
            </a:avLst>
          </a:prstGeom>
          <a:solidFill>
            <a:schemeClr val="accent4">
              <a:lumMod val="40000"/>
              <a:lumOff val="60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rPr>
              <a:t>s1brN</a:t>
            </a:r>
            <a:endParaRPr kumimoji="0" lang="en" sz="1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ntel Clear"/>
            </a:endParaRPr>
          </a:p>
        </p:txBody>
      </p:sp>
      <p:sp>
        <p:nvSpPr>
          <p:cNvPr id="95" name="Shape 82"/>
          <p:cNvSpPr/>
          <p:nvPr/>
        </p:nvSpPr>
        <p:spPr>
          <a:xfrm>
            <a:off x="6803827" y="4364527"/>
            <a:ext cx="608041" cy="419073"/>
          </a:xfrm>
          <a:prstGeom prst="roundRect">
            <a:avLst>
              <a:gd name="adj" fmla="val 16667"/>
            </a:avLst>
          </a:prstGeom>
          <a:blipFill>
            <a:blip r:embed="rId3"/>
            <a:tile tx="0" ty="0" sx="100000" sy="100000" flip="none" algn="tl"/>
          </a:blip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rPr>
              <a:t>sNbr1</a:t>
            </a:r>
            <a:endParaRPr kumimoji="0" lang="en" sz="1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ntel Clear"/>
            </a:endParaRPr>
          </a:p>
        </p:txBody>
      </p:sp>
      <p:cxnSp>
        <p:nvCxnSpPr>
          <p:cNvPr id="96" name="Shape 92"/>
          <p:cNvCxnSpPr>
            <a:stCxn id="95" idx="1"/>
            <a:endCxn id="81" idx="0"/>
          </p:cNvCxnSpPr>
          <p:nvPr/>
        </p:nvCxnSpPr>
        <p:spPr>
          <a:xfrm rot="10800000" flipV="1">
            <a:off x="6802929" y="4574064"/>
            <a:ext cx="898" cy="548034"/>
          </a:xfrm>
          <a:prstGeom prst="curvedConnector2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97" name="Shape 93"/>
          <p:cNvCxnSpPr>
            <a:stCxn id="95" idx="2"/>
            <a:endCxn id="82" idx="0"/>
          </p:cNvCxnSpPr>
          <p:nvPr/>
        </p:nvCxnSpPr>
        <p:spPr>
          <a:xfrm rot="16200000" flipH="1">
            <a:off x="7236504" y="4654943"/>
            <a:ext cx="320265" cy="577577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99" name="Shape 97"/>
          <p:cNvSpPr txBox="1"/>
          <p:nvPr/>
        </p:nvSpPr>
        <p:spPr>
          <a:xfrm>
            <a:off x="7580313" y="570897"/>
            <a:ext cx="1245466" cy="365801"/>
          </a:xfrm>
          <a:prstGeom prst="rect">
            <a:avLst/>
          </a:prstGeom>
          <a:solidFill>
            <a:sysClr val="window" lastClr="FFFFFF"/>
          </a:solidFill>
          <a:ln>
            <a:solidFill>
              <a:schemeClr val="bg1"/>
            </a:solidFill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rPr>
              <a:t>Control Nodes</a:t>
            </a:r>
            <a:endParaRPr kumimoji="0" lang="en" sz="1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ntel Clear"/>
            </a:endParaRPr>
          </a:p>
        </p:txBody>
      </p:sp>
      <p:sp>
        <p:nvSpPr>
          <p:cNvPr id="98" name="Shape 94"/>
          <p:cNvSpPr/>
          <p:nvPr/>
        </p:nvSpPr>
        <p:spPr>
          <a:xfrm>
            <a:off x="8861985" y="991869"/>
            <a:ext cx="2514851" cy="668858"/>
          </a:xfrm>
          <a:prstGeom prst="roundRect">
            <a:avLst>
              <a:gd name="adj" fmla="val 16667"/>
            </a:avLst>
          </a:prstGeom>
          <a:solidFill>
            <a:sysClr val="window" lastClr="FFFFFF"/>
          </a:solidFill>
          <a:ln w="9525" cap="flat" cmpd="sng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defTabSz="457200"/>
            <a:endParaRPr sz="1000" b="1" kern="0">
              <a:solidFill>
                <a:prstClr val="black"/>
              </a:solidFill>
              <a:latin typeface="Intel Clear"/>
            </a:endParaRPr>
          </a:p>
        </p:txBody>
      </p:sp>
      <p:sp>
        <p:nvSpPr>
          <p:cNvPr id="101" name="Shape 106"/>
          <p:cNvSpPr/>
          <p:nvPr/>
        </p:nvSpPr>
        <p:spPr>
          <a:xfrm>
            <a:off x="8170856" y="5088615"/>
            <a:ext cx="794130" cy="516469"/>
          </a:xfrm>
          <a:prstGeom prst="roundRect">
            <a:avLst>
              <a:gd name="adj" fmla="val 16667"/>
            </a:avLst>
          </a:prstGeom>
          <a:solidFill>
            <a:schemeClr val="accent4">
              <a:lumMod val="40000"/>
              <a:lumOff val="60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rPr>
              <a:t>Ins </a:t>
            </a:r>
            <a:r>
              <a:rPr lang="en" sz="1000" b="1" kern="0" dirty="0" smtClean="0">
                <a:solidFill>
                  <a:prstClr val="black"/>
                </a:solidFill>
                <a:latin typeface="Intel Clear"/>
              </a:rPr>
              <a:t>0</a:t>
            </a:r>
          </a:p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rPr>
              <a:t>Subne</a:t>
            </a:r>
            <a:r>
              <a:rPr lang="en" sz="1000" b="1" kern="0" dirty="0" smtClean="0">
                <a:solidFill>
                  <a:prstClr val="black"/>
                </a:solidFill>
                <a:latin typeface="Intel Clear"/>
              </a:rPr>
              <a:t>t 1</a:t>
            </a:r>
            <a:endParaRPr kumimoji="0" lang="en" sz="1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ntel Clear"/>
            </a:endParaRPr>
          </a:p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rPr>
              <a:t>Ten </a:t>
            </a:r>
            <a:r>
              <a:rPr kumimoji="0" lang="en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rPr>
              <a:t>N</a:t>
            </a:r>
            <a:endParaRPr kumimoji="0" lang="en" sz="1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ntel Clear"/>
            </a:endParaRPr>
          </a:p>
        </p:txBody>
      </p:sp>
      <p:sp>
        <p:nvSpPr>
          <p:cNvPr id="103" name="Shape 56"/>
          <p:cNvSpPr/>
          <p:nvPr/>
        </p:nvSpPr>
        <p:spPr>
          <a:xfrm>
            <a:off x="1561604" y="3798250"/>
            <a:ext cx="1160920" cy="235330"/>
          </a:xfrm>
          <a:prstGeom prst="roundRect">
            <a:avLst>
              <a:gd name="adj" fmla="val 16667"/>
            </a:avLst>
          </a:prstGeom>
          <a:solidFill>
            <a:sysClr val="window" lastClr="FFFFF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rPr>
              <a:t>c</a:t>
            </a:r>
            <a:r>
              <a:rPr kumimoji="0" lang="en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rPr>
              <a:t>iao-launcher</a:t>
            </a:r>
            <a:endParaRPr kumimoji="0" lang="en" sz="1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ntel Clear"/>
            </a:endParaRPr>
          </a:p>
        </p:txBody>
      </p:sp>
      <p:cxnSp>
        <p:nvCxnSpPr>
          <p:cNvPr id="108" name="Shape 74"/>
          <p:cNvCxnSpPr>
            <a:stCxn id="85" idx="0"/>
          </p:cNvCxnSpPr>
          <p:nvPr/>
        </p:nvCxnSpPr>
        <p:spPr>
          <a:xfrm rot="16200000" flipV="1">
            <a:off x="4691382" y="899709"/>
            <a:ext cx="1230900" cy="49"/>
          </a:xfrm>
          <a:prstGeom prst="curvedConnector3">
            <a:avLst>
              <a:gd name="adj1" fmla="val 50000"/>
            </a:avLst>
          </a:prstGeom>
          <a:noFill/>
          <a:ln w="25400" cap="flat" cmpd="sng">
            <a:solidFill>
              <a:schemeClr val="accent6"/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id="110" name="Shape 58"/>
          <p:cNvSpPr txBox="1"/>
          <p:nvPr/>
        </p:nvSpPr>
        <p:spPr>
          <a:xfrm>
            <a:off x="3337339" y="247807"/>
            <a:ext cx="1482726" cy="434231"/>
          </a:xfrm>
          <a:prstGeom prst="rect">
            <a:avLst/>
          </a:prstGeom>
          <a:solidFill>
            <a:sysClr val="window" lastClr="FFFFFF"/>
          </a:solidFill>
          <a:ln>
            <a:solidFill>
              <a:schemeClr val="bg1"/>
            </a:solidFill>
          </a:ln>
        </p:spPr>
        <p:txBody>
          <a:bodyPr lIns="91425" tIns="91425" rIns="91425" bIns="91425" anchor="t" anchorCtr="0">
            <a:noAutofit/>
          </a:bodyPr>
          <a:lstStyle>
            <a:defPPr>
              <a:defRPr lang="en-US"/>
            </a:defPPr>
            <a:lvl1pPr marR="0" lvl="0" indent="0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000" b="1" i="0" u="none" strike="noStrike" kern="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defRPr>
            </a:lvl1pPr>
          </a:lstStyle>
          <a:p>
            <a:r>
              <a:rPr lang="en" dirty="0" smtClean="0">
                <a:solidFill>
                  <a:schemeClr val="accent6"/>
                </a:solidFill>
              </a:rPr>
              <a:t>Tunnels to Upstream CNCIs</a:t>
            </a:r>
            <a:endParaRPr lang="en" dirty="0">
              <a:solidFill>
                <a:schemeClr val="accent6"/>
              </a:solidFill>
            </a:endParaRPr>
          </a:p>
        </p:txBody>
      </p:sp>
      <p:sp>
        <p:nvSpPr>
          <p:cNvPr id="114" name="Shape 58"/>
          <p:cNvSpPr txBox="1"/>
          <p:nvPr/>
        </p:nvSpPr>
        <p:spPr>
          <a:xfrm>
            <a:off x="7621311" y="1745923"/>
            <a:ext cx="744244" cy="176123"/>
          </a:xfrm>
          <a:prstGeom prst="rect">
            <a:avLst/>
          </a:prstGeom>
          <a:solidFill>
            <a:sysClr val="window" lastClr="FFFFFF"/>
          </a:solidFill>
          <a:ln>
            <a:solidFill>
              <a:schemeClr val="bg1"/>
            </a:solidFill>
          </a:ln>
        </p:spPr>
        <p:txBody>
          <a:bodyPr lIns="91425" tIns="91425" rIns="91425" bIns="91425" anchor="t" anchorCtr="0">
            <a:noAutofit/>
          </a:bodyPr>
          <a:lstStyle>
            <a:defPPr>
              <a:defRPr lang="en-US"/>
            </a:defPPr>
            <a:lvl1pPr marR="0" lvl="0" indent="0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000" b="1" i="0" u="none" strike="noStrike" kern="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defRPr>
            </a:lvl1pPr>
          </a:lstStyle>
          <a:p>
            <a:r>
              <a:rPr lang="en" dirty="0">
                <a:solidFill>
                  <a:srgbClr val="FF0000"/>
                </a:solidFill>
              </a:rPr>
              <a:t>SSNTP</a:t>
            </a:r>
          </a:p>
        </p:txBody>
      </p:sp>
      <p:cxnSp>
        <p:nvCxnSpPr>
          <p:cNvPr id="118" name="Straight Arrow Connector 117"/>
          <p:cNvCxnSpPr>
            <a:stCxn id="100" idx="2"/>
            <a:endCxn id="149" idx="0"/>
          </p:cNvCxnSpPr>
          <p:nvPr/>
        </p:nvCxnSpPr>
        <p:spPr>
          <a:xfrm flipH="1">
            <a:off x="5167452" y="1475769"/>
            <a:ext cx="5125061" cy="2272709"/>
          </a:xfrm>
          <a:prstGeom prst="straightConnector1">
            <a:avLst/>
          </a:prstGeom>
          <a:ln w="12700"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9" name="Straight Arrow Connector 118"/>
          <p:cNvCxnSpPr>
            <a:endCxn id="148" idx="0"/>
          </p:cNvCxnSpPr>
          <p:nvPr/>
        </p:nvCxnSpPr>
        <p:spPr>
          <a:xfrm flipH="1">
            <a:off x="7512843" y="1520582"/>
            <a:ext cx="2713066" cy="2235271"/>
          </a:xfrm>
          <a:prstGeom prst="straightConnector1">
            <a:avLst/>
          </a:prstGeom>
          <a:ln w="12700"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0" name="Straight Arrow Connector 119"/>
          <p:cNvCxnSpPr>
            <a:stCxn id="100" idx="2"/>
            <a:endCxn id="147" idx="0"/>
          </p:cNvCxnSpPr>
          <p:nvPr/>
        </p:nvCxnSpPr>
        <p:spPr>
          <a:xfrm>
            <a:off x="10292513" y="1475769"/>
            <a:ext cx="718981" cy="2321627"/>
          </a:xfrm>
          <a:prstGeom prst="straightConnector1">
            <a:avLst/>
          </a:prstGeom>
          <a:ln w="12700"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1" name="Shape 58"/>
          <p:cNvSpPr txBox="1"/>
          <p:nvPr/>
        </p:nvSpPr>
        <p:spPr>
          <a:xfrm>
            <a:off x="374606" y="6118487"/>
            <a:ext cx="1481541" cy="317428"/>
          </a:xfrm>
          <a:prstGeom prst="rect">
            <a:avLst/>
          </a:prstGeom>
          <a:solidFill>
            <a:sysClr val="window" lastClr="FFFFFF"/>
          </a:solidFill>
          <a:ln>
            <a:solidFill>
              <a:schemeClr val="bg1"/>
            </a:solidFill>
          </a:ln>
        </p:spPr>
        <p:txBody>
          <a:bodyPr lIns="91425" tIns="91425" rIns="91425" bIns="91425" anchor="t" anchorCtr="0">
            <a:noAutofit/>
          </a:bodyPr>
          <a:lstStyle>
            <a:defPPr>
              <a:defRPr lang="en-US"/>
            </a:defPPr>
            <a:lvl1pPr marR="0" lvl="0" indent="0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000" b="1" i="0" u="none" strike="noStrike" kern="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defRPr>
            </a:lvl1pPr>
          </a:lstStyle>
          <a:p>
            <a:r>
              <a:rPr lang="en" dirty="0"/>
              <a:t>Compute Node (CN)</a:t>
            </a:r>
          </a:p>
        </p:txBody>
      </p:sp>
      <p:sp>
        <p:nvSpPr>
          <p:cNvPr id="137" name="Shape 56"/>
          <p:cNvSpPr/>
          <p:nvPr/>
        </p:nvSpPr>
        <p:spPr>
          <a:xfrm>
            <a:off x="2649933" y="1892121"/>
            <a:ext cx="958113" cy="214457"/>
          </a:xfrm>
          <a:prstGeom prst="roundRect">
            <a:avLst>
              <a:gd name="adj" fmla="val 16667"/>
            </a:avLst>
          </a:prstGeom>
          <a:solidFill>
            <a:sysClr val="window" lastClr="FFFFF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rPr>
              <a:t>CNCI Agent</a:t>
            </a:r>
            <a:endParaRPr kumimoji="0" lang="en" sz="1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ntel Clear"/>
            </a:endParaRPr>
          </a:p>
        </p:txBody>
      </p:sp>
      <p:sp>
        <p:nvSpPr>
          <p:cNvPr id="138" name="Shape 56"/>
          <p:cNvSpPr/>
          <p:nvPr/>
        </p:nvSpPr>
        <p:spPr>
          <a:xfrm>
            <a:off x="5297331" y="1835057"/>
            <a:ext cx="989470" cy="216799"/>
          </a:xfrm>
          <a:prstGeom prst="roundRect">
            <a:avLst>
              <a:gd name="adj" fmla="val 16667"/>
            </a:avLst>
          </a:prstGeom>
          <a:solidFill>
            <a:sysClr val="window" lastClr="FFFFF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rPr>
              <a:t>CNCI Agent</a:t>
            </a:r>
            <a:endParaRPr kumimoji="0" lang="en" sz="1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ntel Clear"/>
            </a:endParaRPr>
          </a:p>
        </p:txBody>
      </p:sp>
      <p:sp>
        <p:nvSpPr>
          <p:cNvPr id="147" name="Shape 56"/>
          <p:cNvSpPr/>
          <p:nvPr/>
        </p:nvSpPr>
        <p:spPr>
          <a:xfrm>
            <a:off x="10479810" y="3797396"/>
            <a:ext cx="1063368" cy="215094"/>
          </a:xfrm>
          <a:prstGeom prst="roundRect">
            <a:avLst>
              <a:gd name="adj" fmla="val 16667"/>
            </a:avLst>
          </a:prstGeom>
          <a:solidFill>
            <a:sysClr val="window" lastClr="FFFFF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rPr>
              <a:t>c</a:t>
            </a:r>
            <a:r>
              <a:rPr kumimoji="0" lang="en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rPr>
              <a:t>iao-launcher</a:t>
            </a:r>
            <a:endParaRPr kumimoji="0" lang="en" sz="1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ntel Clear"/>
            </a:endParaRPr>
          </a:p>
        </p:txBody>
      </p:sp>
      <p:sp>
        <p:nvSpPr>
          <p:cNvPr id="148" name="Shape 56"/>
          <p:cNvSpPr/>
          <p:nvPr/>
        </p:nvSpPr>
        <p:spPr>
          <a:xfrm>
            <a:off x="6981159" y="3755853"/>
            <a:ext cx="1063368" cy="215094"/>
          </a:xfrm>
          <a:prstGeom prst="roundRect">
            <a:avLst>
              <a:gd name="adj" fmla="val 16667"/>
            </a:avLst>
          </a:prstGeom>
          <a:solidFill>
            <a:sysClr val="window" lastClr="FFFFF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rPr>
              <a:t>c</a:t>
            </a:r>
            <a:r>
              <a:rPr kumimoji="0" lang="en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rPr>
              <a:t>iao-launcher</a:t>
            </a:r>
            <a:endParaRPr kumimoji="0" lang="en" sz="1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ntel Clear"/>
            </a:endParaRPr>
          </a:p>
        </p:txBody>
      </p:sp>
      <p:sp>
        <p:nvSpPr>
          <p:cNvPr id="149" name="Shape 56"/>
          <p:cNvSpPr/>
          <p:nvPr/>
        </p:nvSpPr>
        <p:spPr>
          <a:xfrm>
            <a:off x="4635768" y="3748478"/>
            <a:ext cx="1063368" cy="215094"/>
          </a:xfrm>
          <a:prstGeom prst="roundRect">
            <a:avLst>
              <a:gd name="adj" fmla="val 16667"/>
            </a:avLst>
          </a:prstGeom>
          <a:solidFill>
            <a:sysClr val="window" lastClr="FFFFF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rPr>
              <a:t>c</a:t>
            </a:r>
            <a:r>
              <a:rPr kumimoji="0" lang="en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rPr>
              <a:t>iao-launcher</a:t>
            </a:r>
            <a:endParaRPr kumimoji="0" lang="en" sz="1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ntel Clear"/>
            </a:endParaRPr>
          </a:p>
        </p:txBody>
      </p:sp>
      <p:cxnSp>
        <p:nvCxnSpPr>
          <p:cNvPr id="174" name="Shape 107"/>
          <p:cNvCxnSpPr>
            <a:stCxn id="76" idx="0"/>
            <a:endCxn id="93" idx="3"/>
          </p:cNvCxnSpPr>
          <p:nvPr/>
        </p:nvCxnSpPr>
        <p:spPr>
          <a:xfrm rot="16200000" flipV="1">
            <a:off x="10623553" y="4673620"/>
            <a:ext cx="533252" cy="378412"/>
          </a:xfrm>
          <a:prstGeom prst="curvedConnector2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178" name="Shape 58"/>
          <p:cNvSpPr txBox="1"/>
          <p:nvPr/>
        </p:nvSpPr>
        <p:spPr>
          <a:xfrm>
            <a:off x="3225642" y="6140621"/>
            <a:ext cx="1481541" cy="317428"/>
          </a:xfrm>
          <a:prstGeom prst="rect">
            <a:avLst/>
          </a:prstGeom>
          <a:solidFill>
            <a:sysClr val="window" lastClr="FFFFFF"/>
          </a:solidFill>
          <a:ln>
            <a:solidFill>
              <a:schemeClr val="bg1"/>
            </a:solidFill>
          </a:ln>
        </p:spPr>
        <p:txBody>
          <a:bodyPr lIns="91425" tIns="91425" rIns="91425" bIns="91425" anchor="t" anchorCtr="0">
            <a:noAutofit/>
          </a:bodyPr>
          <a:lstStyle>
            <a:defPPr>
              <a:defRPr lang="en-US"/>
            </a:defPPr>
            <a:lvl1pPr marR="0" lvl="0" indent="0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000" b="1" i="0" u="none" strike="noStrike" kern="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defRPr>
            </a:lvl1pPr>
          </a:lstStyle>
          <a:p>
            <a:r>
              <a:rPr lang="en" dirty="0"/>
              <a:t>Compute Node (CN)</a:t>
            </a:r>
          </a:p>
        </p:txBody>
      </p:sp>
      <p:sp>
        <p:nvSpPr>
          <p:cNvPr id="179" name="Shape 58"/>
          <p:cNvSpPr txBox="1"/>
          <p:nvPr/>
        </p:nvSpPr>
        <p:spPr>
          <a:xfrm>
            <a:off x="6217575" y="6140621"/>
            <a:ext cx="1481541" cy="317428"/>
          </a:xfrm>
          <a:prstGeom prst="rect">
            <a:avLst/>
          </a:prstGeom>
          <a:solidFill>
            <a:sysClr val="window" lastClr="FFFFFF"/>
          </a:solidFill>
          <a:ln>
            <a:solidFill>
              <a:schemeClr val="bg1"/>
            </a:solidFill>
          </a:ln>
        </p:spPr>
        <p:txBody>
          <a:bodyPr lIns="91425" tIns="91425" rIns="91425" bIns="91425" anchor="t" anchorCtr="0">
            <a:noAutofit/>
          </a:bodyPr>
          <a:lstStyle>
            <a:defPPr>
              <a:defRPr lang="en-US"/>
            </a:defPPr>
            <a:lvl1pPr marR="0" lvl="0" indent="0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000" b="1" i="0" u="none" strike="noStrike" kern="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defRPr>
            </a:lvl1pPr>
          </a:lstStyle>
          <a:p>
            <a:r>
              <a:rPr lang="en" dirty="0"/>
              <a:t>Compute Node (CN)</a:t>
            </a:r>
          </a:p>
        </p:txBody>
      </p:sp>
      <p:sp>
        <p:nvSpPr>
          <p:cNvPr id="180" name="Shape 58"/>
          <p:cNvSpPr txBox="1"/>
          <p:nvPr/>
        </p:nvSpPr>
        <p:spPr>
          <a:xfrm>
            <a:off x="9260902" y="6159221"/>
            <a:ext cx="1481541" cy="317428"/>
          </a:xfrm>
          <a:prstGeom prst="rect">
            <a:avLst/>
          </a:prstGeom>
          <a:solidFill>
            <a:sysClr val="window" lastClr="FFFFFF"/>
          </a:solidFill>
          <a:ln>
            <a:solidFill>
              <a:schemeClr val="bg1"/>
            </a:solidFill>
          </a:ln>
        </p:spPr>
        <p:txBody>
          <a:bodyPr lIns="91425" tIns="91425" rIns="91425" bIns="91425" anchor="t" anchorCtr="0">
            <a:noAutofit/>
          </a:bodyPr>
          <a:lstStyle>
            <a:defPPr>
              <a:defRPr lang="en-US"/>
            </a:defPPr>
            <a:lvl1pPr marR="0" lvl="0" indent="0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000" b="1" i="0" u="none" strike="noStrike" kern="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defRPr>
            </a:lvl1pPr>
          </a:lstStyle>
          <a:p>
            <a:r>
              <a:rPr lang="en" dirty="0"/>
              <a:t>Compute Node (CN)</a:t>
            </a:r>
          </a:p>
        </p:txBody>
      </p:sp>
      <p:cxnSp>
        <p:nvCxnSpPr>
          <p:cNvPr id="188" name="Shape 74"/>
          <p:cNvCxnSpPr>
            <a:stCxn id="67" idx="0"/>
          </p:cNvCxnSpPr>
          <p:nvPr/>
        </p:nvCxnSpPr>
        <p:spPr>
          <a:xfrm rot="5400000" flipH="1" flipV="1">
            <a:off x="2135534" y="705710"/>
            <a:ext cx="1253999" cy="286121"/>
          </a:xfrm>
          <a:prstGeom prst="curvedConnector3">
            <a:avLst>
              <a:gd name="adj1" fmla="val 50000"/>
            </a:avLst>
          </a:prstGeom>
          <a:noFill/>
          <a:ln w="25400" cap="flat" cmpd="sng">
            <a:solidFill>
              <a:schemeClr val="accent6"/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id="204" name="Shape 73"/>
          <p:cNvSpPr/>
          <p:nvPr/>
        </p:nvSpPr>
        <p:spPr>
          <a:xfrm>
            <a:off x="3449529" y="4266691"/>
            <a:ext cx="568379" cy="419073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rPr>
              <a:t>s</a:t>
            </a:r>
            <a:r>
              <a:rPr kumimoji="0" lang="en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rPr>
              <a:t>1br1</a:t>
            </a:r>
            <a:endParaRPr kumimoji="0" lang="en" sz="1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ntel Clear"/>
            </a:endParaRPr>
          </a:p>
        </p:txBody>
      </p:sp>
      <p:sp>
        <p:nvSpPr>
          <p:cNvPr id="205" name="Shape 73"/>
          <p:cNvSpPr/>
          <p:nvPr/>
        </p:nvSpPr>
        <p:spPr>
          <a:xfrm>
            <a:off x="5238295" y="2132655"/>
            <a:ext cx="814978" cy="419073"/>
          </a:xfrm>
          <a:prstGeom prst="roundRect">
            <a:avLst>
              <a:gd name="adj" fmla="val 16667"/>
            </a:avLst>
          </a:prstGeom>
          <a:solidFill>
            <a:schemeClr val="accent4">
              <a:lumMod val="40000"/>
              <a:lumOff val="60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defTabSz="457200"/>
            <a:r>
              <a:rPr lang="en-US" sz="1000" b="1" kern="0" dirty="0">
                <a:solidFill>
                  <a:prstClr val="black"/>
                </a:solidFill>
                <a:latin typeface="Intel Clear"/>
              </a:rPr>
              <a:t>S</a:t>
            </a:r>
            <a:r>
              <a:rPr lang="en" sz="1000" b="1" kern="0" dirty="0">
                <a:solidFill>
                  <a:prstClr val="black"/>
                </a:solidFill>
                <a:latin typeface="Intel Clear"/>
              </a:rPr>
              <a:t>ubnet 1 bridge</a:t>
            </a:r>
            <a:endParaRPr lang="en" sz="1000" b="1" kern="0" dirty="0">
              <a:solidFill>
                <a:prstClr val="black"/>
              </a:solidFill>
              <a:latin typeface="Intel Clear"/>
            </a:endParaRPr>
          </a:p>
        </p:txBody>
      </p:sp>
      <p:sp>
        <p:nvSpPr>
          <p:cNvPr id="206" name="Shape 73"/>
          <p:cNvSpPr/>
          <p:nvPr/>
        </p:nvSpPr>
        <p:spPr>
          <a:xfrm>
            <a:off x="2746438" y="2466668"/>
            <a:ext cx="814978" cy="419073"/>
          </a:xfrm>
          <a:prstGeom prst="roundRect">
            <a:avLst>
              <a:gd name="adj" fmla="val 16667"/>
            </a:avLst>
          </a:prstGeom>
          <a:blipFill>
            <a:blip r:embed="rId3"/>
            <a:tile tx="0" ty="0" sx="100000" sy="100000" flip="none" algn="tl"/>
          </a:blip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rPr>
              <a:t>S</a:t>
            </a:r>
            <a:r>
              <a:rPr kumimoji="0" lang="en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rPr>
              <a:t>ubnet N bridge</a:t>
            </a:r>
            <a:endParaRPr kumimoji="0" lang="en" sz="1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ntel Clear"/>
            </a:endParaRPr>
          </a:p>
        </p:txBody>
      </p:sp>
      <p:sp>
        <p:nvSpPr>
          <p:cNvPr id="219" name="Shape 73"/>
          <p:cNvSpPr/>
          <p:nvPr/>
        </p:nvSpPr>
        <p:spPr>
          <a:xfrm>
            <a:off x="1611880" y="2474031"/>
            <a:ext cx="814978" cy="419073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rPr>
              <a:t>S</a:t>
            </a:r>
            <a:r>
              <a:rPr kumimoji="0" lang="en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rPr>
              <a:t>ubnet 1 bridge</a:t>
            </a:r>
            <a:endParaRPr kumimoji="0" lang="en" sz="1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ntel Clear"/>
            </a:endParaRPr>
          </a:p>
        </p:txBody>
      </p:sp>
      <p:cxnSp>
        <p:nvCxnSpPr>
          <p:cNvPr id="244" name="Straight Arrow Connector 243"/>
          <p:cNvCxnSpPr>
            <a:endCxn id="138" idx="3"/>
          </p:cNvCxnSpPr>
          <p:nvPr/>
        </p:nvCxnSpPr>
        <p:spPr>
          <a:xfrm flipH="1">
            <a:off x="6286801" y="1374940"/>
            <a:ext cx="3086319" cy="568517"/>
          </a:xfrm>
          <a:prstGeom prst="straightConnector1">
            <a:avLst/>
          </a:prstGeom>
          <a:ln w="12700"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7" name="Straight Arrow Connector 246"/>
          <p:cNvCxnSpPr>
            <a:stCxn id="100" idx="1"/>
            <a:endCxn id="137" idx="3"/>
          </p:cNvCxnSpPr>
          <p:nvPr/>
        </p:nvCxnSpPr>
        <p:spPr>
          <a:xfrm flipH="1">
            <a:off x="3608046" y="1314654"/>
            <a:ext cx="5802885" cy="684696"/>
          </a:xfrm>
          <a:prstGeom prst="straightConnector1">
            <a:avLst/>
          </a:prstGeom>
          <a:ln w="12700"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3" name="Straight Arrow Connector 252"/>
          <p:cNvCxnSpPr>
            <a:stCxn id="100" idx="1"/>
            <a:endCxn id="66" idx="3"/>
          </p:cNvCxnSpPr>
          <p:nvPr/>
        </p:nvCxnSpPr>
        <p:spPr>
          <a:xfrm flipH="1" flipV="1">
            <a:off x="6443109" y="1184356"/>
            <a:ext cx="2967822" cy="130298"/>
          </a:xfrm>
          <a:prstGeom prst="straightConnector1">
            <a:avLst/>
          </a:prstGeom>
          <a:ln w="12700"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57" name="Shape 94"/>
          <p:cNvSpPr/>
          <p:nvPr/>
        </p:nvSpPr>
        <p:spPr>
          <a:xfrm>
            <a:off x="8861986" y="73078"/>
            <a:ext cx="2514851" cy="552545"/>
          </a:xfrm>
          <a:prstGeom prst="roundRect">
            <a:avLst>
              <a:gd name="adj" fmla="val 16667"/>
            </a:avLst>
          </a:prstGeom>
          <a:solidFill>
            <a:sysClr val="window" lastClr="FFFFFF"/>
          </a:solidFill>
          <a:ln w="9525" cap="flat" cmpd="sng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defTabSz="457200"/>
            <a:endParaRPr sz="1000" b="1" kern="0">
              <a:solidFill>
                <a:prstClr val="black"/>
              </a:solidFill>
              <a:latin typeface="Intel Clear"/>
            </a:endParaRPr>
          </a:p>
        </p:txBody>
      </p:sp>
      <p:sp>
        <p:nvSpPr>
          <p:cNvPr id="256" name="Shape 96"/>
          <p:cNvSpPr/>
          <p:nvPr/>
        </p:nvSpPr>
        <p:spPr>
          <a:xfrm>
            <a:off x="9306609" y="199007"/>
            <a:ext cx="1763164" cy="322230"/>
          </a:xfrm>
          <a:prstGeom prst="roundRect">
            <a:avLst>
              <a:gd name="adj" fmla="val 16667"/>
            </a:avLst>
          </a:prstGeom>
          <a:solidFill>
            <a:sysClr val="window" lastClr="FFFFF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rPr>
              <a:t>c</a:t>
            </a:r>
            <a:r>
              <a:rPr kumimoji="0" lang="en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rPr>
              <a:t>iao-controller</a:t>
            </a:r>
            <a:endParaRPr kumimoji="0" lang="en" sz="1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ntel Clear"/>
            </a:endParaRPr>
          </a:p>
        </p:txBody>
      </p:sp>
      <p:cxnSp>
        <p:nvCxnSpPr>
          <p:cNvPr id="258" name="Straight Arrow Connector 257"/>
          <p:cNvCxnSpPr>
            <a:endCxn id="100" idx="0"/>
          </p:cNvCxnSpPr>
          <p:nvPr/>
        </p:nvCxnSpPr>
        <p:spPr>
          <a:xfrm>
            <a:off x="10292513" y="541473"/>
            <a:ext cx="0" cy="612066"/>
          </a:xfrm>
          <a:prstGeom prst="straightConnector1">
            <a:avLst/>
          </a:prstGeom>
          <a:ln w="12700"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3" name="Shape 74"/>
          <p:cNvCxnSpPr>
            <a:stCxn id="91" idx="0"/>
            <a:endCxn id="219" idx="2"/>
          </p:cNvCxnSpPr>
          <p:nvPr/>
        </p:nvCxnSpPr>
        <p:spPr>
          <a:xfrm rot="5400000" flipH="1" flipV="1">
            <a:off x="630004" y="2951321"/>
            <a:ext cx="1447581" cy="1331149"/>
          </a:xfrm>
          <a:prstGeom prst="curvedConnector3">
            <a:avLst>
              <a:gd name="adj1" fmla="val 50000"/>
            </a:avLst>
          </a:prstGeom>
          <a:noFill/>
          <a:ln w="25400" cap="flat" cmpd="sng">
            <a:solidFill>
              <a:schemeClr val="accent1"/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id="267" name="Shape 73"/>
          <p:cNvSpPr/>
          <p:nvPr/>
        </p:nvSpPr>
        <p:spPr>
          <a:xfrm>
            <a:off x="4376288" y="4299661"/>
            <a:ext cx="594363" cy="384979"/>
          </a:xfrm>
          <a:prstGeom prst="roundRect">
            <a:avLst>
              <a:gd name="adj" fmla="val 16667"/>
            </a:avLst>
          </a:prstGeom>
          <a:blipFill>
            <a:blip r:embed="rId3"/>
            <a:tile tx="0" ty="0" sx="100000" sy="100000" flip="none" algn="tl"/>
          </a:blip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rPr>
              <a:t>s</a:t>
            </a:r>
            <a:r>
              <a:rPr kumimoji="0" lang="en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rPr>
              <a:t>Nbr1</a:t>
            </a:r>
            <a:endParaRPr kumimoji="0" lang="en" sz="1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ntel Clear"/>
            </a:endParaRPr>
          </a:p>
        </p:txBody>
      </p:sp>
      <p:cxnSp>
        <p:nvCxnSpPr>
          <p:cNvPr id="269" name="Shape 74"/>
          <p:cNvCxnSpPr>
            <a:stCxn id="204" idx="0"/>
            <a:endCxn id="219" idx="2"/>
          </p:cNvCxnSpPr>
          <p:nvPr/>
        </p:nvCxnSpPr>
        <p:spPr>
          <a:xfrm rot="16200000" flipV="1">
            <a:off x="2189751" y="2722723"/>
            <a:ext cx="1373587" cy="1714350"/>
          </a:xfrm>
          <a:prstGeom prst="curvedConnector3">
            <a:avLst>
              <a:gd name="adj1" fmla="val 50000"/>
            </a:avLst>
          </a:prstGeom>
          <a:noFill/>
          <a:ln w="25400" cap="flat" cmpd="sng">
            <a:solidFill>
              <a:schemeClr val="accent1"/>
            </a:solidFill>
            <a:prstDash val="dash"/>
            <a:round/>
            <a:headEnd type="none" w="lg" len="lg"/>
            <a:tailEnd type="none" w="lg" len="lg"/>
          </a:ln>
        </p:spPr>
      </p:cxnSp>
      <p:cxnSp>
        <p:nvCxnSpPr>
          <p:cNvPr id="278" name="Shape 74"/>
          <p:cNvCxnSpPr>
            <a:stCxn id="95" idx="0"/>
            <a:endCxn id="206" idx="2"/>
          </p:cNvCxnSpPr>
          <p:nvPr/>
        </p:nvCxnSpPr>
        <p:spPr>
          <a:xfrm rot="16200000" flipV="1">
            <a:off x="4391495" y="1648173"/>
            <a:ext cx="1478786" cy="3953921"/>
          </a:xfrm>
          <a:prstGeom prst="curvedConnector3">
            <a:avLst>
              <a:gd name="adj1" fmla="val 50000"/>
            </a:avLst>
          </a:prstGeom>
          <a:noFill/>
          <a:ln w="25400" cap="flat" cmpd="sng">
            <a:solidFill>
              <a:schemeClr val="accent1"/>
            </a:solidFill>
            <a:prstDash val="dash"/>
            <a:round/>
            <a:headEnd type="none" w="lg" len="lg"/>
            <a:tailEnd type="none" w="lg" len="lg"/>
          </a:ln>
        </p:spPr>
      </p:cxnSp>
      <p:cxnSp>
        <p:nvCxnSpPr>
          <p:cNvPr id="281" name="Shape 74"/>
          <p:cNvCxnSpPr>
            <a:stCxn id="267" idx="0"/>
            <a:endCxn id="206" idx="2"/>
          </p:cNvCxnSpPr>
          <p:nvPr/>
        </p:nvCxnSpPr>
        <p:spPr>
          <a:xfrm rot="16200000" flipV="1">
            <a:off x="3206739" y="2832929"/>
            <a:ext cx="1413920" cy="1519543"/>
          </a:xfrm>
          <a:prstGeom prst="curvedConnector3">
            <a:avLst>
              <a:gd name="adj1" fmla="val 50000"/>
            </a:avLst>
          </a:prstGeom>
          <a:noFill/>
          <a:ln w="25400" cap="flat" cmpd="sng">
            <a:solidFill>
              <a:schemeClr val="accent1"/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id="100" name="Shape 96"/>
          <p:cNvSpPr/>
          <p:nvPr/>
        </p:nvSpPr>
        <p:spPr>
          <a:xfrm>
            <a:off x="9410931" y="1153539"/>
            <a:ext cx="1763164" cy="322230"/>
          </a:xfrm>
          <a:prstGeom prst="roundRect">
            <a:avLst>
              <a:gd name="adj" fmla="val 16667"/>
            </a:avLst>
          </a:prstGeom>
          <a:solidFill>
            <a:sysClr val="window" lastClr="FFFFF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rPr>
              <a:t>c</a:t>
            </a:r>
            <a:r>
              <a:rPr kumimoji="0" lang="en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rPr>
              <a:t>iao-scheduler</a:t>
            </a:r>
            <a:endParaRPr kumimoji="0" lang="en" sz="1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ntel Clear"/>
            </a:endParaRPr>
          </a:p>
        </p:txBody>
      </p:sp>
      <p:cxnSp>
        <p:nvCxnSpPr>
          <p:cNvPr id="117" name="Straight Arrow Connector 116"/>
          <p:cNvCxnSpPr>
            <a:stCxn id="100" idx="2"/>
            <a:endCxn id="103" idx="0"/>
          </p:cNvCxnSpPr>
          <p:nvPr/>
        </p:nvCxnSpPr>
        <p:spPr>
          <a:xfrm flipH="1">
            <a:off x="2142064" y="1475769"/>
            <a:ext cx="8150449" cy="2322481"/>
          </a:xfrm>
          <a:prstGeom prst="straightConnector1">
            <a:avLst/>
          </a:prstGeom>
          <a:ln w="12700"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7" name="Shape 74"/>
          <p:cNvCxnSpPr>
            <a:stCxn id="86" idx="0"/>
            <a:endCxn id="205" idx="3"/>
          </p:cNvCxnSpPr>
          <p:nvPr/>
        </p:nvCxnSpPr>
        <p:spPr>
          <a:xfrm rot="16200000" flipV="1">
            <a:off x="6287534" y="2107931"/>
            <a:ext cx="1997872" cy="2466394"/>
          </a:xfrm>
          <a:prstGeom prst="curvedConnector2">
            <a:avLst/>
          </a:prstGeom>
          <a:noFill/>
          <a:ln w="25400" cap="flat" cmpd="sng">
            <a:solidFill>
              <a:schemeClr val="accent1"/>
            </a:solidFill>
            <a:prstDash val="dash"/>
            <a:round/>
            <a:headEnd type="none" w="lg" len="lg"/>
            <a:tailEnd type="none" w="lg" len="lg"/>
          </a:ln>
        </p:spPr>
      </p:cxnSp>
      <p:cxnSp>
        <p:nvCxnSpPr>
          <p:cNvPr id="290" name="Shape 74"/>
          <p:cNvCxnSpPr>
            <a:stCxn id="93" idx="0"/>
            <a:endCxn id="205" idx="3"/>
          </p:cNvCxnSpPr>
          <p:nvPr/>
        </p:nvCxnSpPr>
        <p:spPr>
          <a:xfrm rot="16200000" flipV="1">
            <a:off x="7199542" y="1195924"/>
            <a:ext cx="2044471" cy="4337008"/>
          </a:xfrm>
          <a:prstGeom prst="curvedConnector2">
            <a:avLst/>
          </a:prstGeom>
          <a:noFill/>
          <a:ln w="25400" cap="flat" cmpd="sng">
            <a:solidFill>
              <a:schemeClr val="accent1"/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id="298" name="Shape 97"/>
          <p:cNvSpPr txBox="1"/>
          <p:nvPr/>
        </p:nvSpPr>
        <p:spPr>
          <a:xfrm>
            <a:off x="119524" y="1087878"/>
            <a:ext cx="1245466" cy="365801"/>
          </a:xfrm>
          <a:prstGeom prst="rect">
            <a:avLst/>
          </a:prstGeom>
          <a:solidFill>
            <a:sysClr val="window" lastClr="FFFFFF"/>
          </a:solidFill>
          <a:ln>
            <a:solidFill>
              <a:schemeClr val="bg1"/>
            </a:solidFill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rPr>
              <a:t>Network</a:t>
            </a:r>
          </a:p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sz="1000" b="1" kern="0" dirty="0" smtClean="0">
                <a:solidFill>
                  <a:prstClr val="black"/>
                </a:solidFill>
                <a:latin typeface="Intel Clear"/>
              </a:rPr>
              <a:t>Node(s)</a:t>
            </a:r>
            <a:endParaRPr kumimoji="0" lang="en" sz="1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ntel Clear"/>
            </a:endParaRPr>
          </a:p>
        </p:txBody>
      </p:sp>
      <p:sp>
        <p:nvSpPr>
          <p:cNvPr id="299" name="Shape 58"/>
          <p:cNvSpPr txBox="1"/>
          <p:nvPr/>
        </p:nvSpPr>
        <p:spPr>
          <a:xfrm>
            <a:off x="102111" y="3185938"/>
            <a:ext cx="1280292" cy="402088"/>
          </a:xfrm>
          <a:prstGeom prst="rect">
            <a:avLst/>
          </a:prstGeom>
          <a:solidFill>
            <a:sysClr val="window" lastClr="FFFFFF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>
            <a:defPPr>
              <a:defRPr lang="en-US"/>
            </a:defPPr>
            <a:lvl1pPr marR="0" lvl="0" indent="0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000" b="1" i="0" u="none" strike="noStrike" kern="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 Clear"/>
              </a:defRPr>
            </a:lvl1pPr>
          </a:lstStyle>
          <a:p>
            <a:r>
              <a:rPr lang="en" dirty="0" smtClean="0">
                <a:solidFill>
                  <a:srgbClr val="00B0F0"/>
                </a:solidFill>
              </a:rPr>
              <a:t>Tunnels to CNCI</a:t>
            </a:r>
          </a:p>
        </p:txBody>
      </p:sp>
    </p:spTree>
    <p:extLst>
      <p:ext uri="{BB962C8B-B14F-4D97-AF65-F5344CB8AC3E}">
        <p14:creationId xmlns:p14="http://schemas.microsoft.com/office/powerpoint/2010/main" val="18019642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131</Words>
  <Application>Microsoft Office PowerPoint</Application>
  <PresentationFormat>Widescreen</PresentationFormat>
  <Paragraphs>64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Intel Clear</vt:lpstr>
      <vt:lpstr>Intel Clear Light</vt:lpstr>
      <vt:lpstr>Office Theme</vt:lpstr>
      <vt:lpstr>PowerPoint Presentation</vt:lpstr>
      <vt:lpstr>PowerPoint Presentation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Castelino, Manohar R</dc:creator>
  <cp:keywords>CTPClassification=CTP_PUBLIC:VisualMarkings=</cp:keywords>
  <cp:lastModifiedBy>Castelino, Manohar R</cp:lastModifiedBy>
  <cp:revision>16</cp:revision>
  <dcterms:created xsi:type="dcterms:W3CDTF">2016-04-17T22:05:25Z</dcterms:created>
  <dcterms:modified xsi:type="dcterms:W3CDTF">2016-04-17T23:15:40Z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f2b99575-0c01-4c53-8f07-6e6010914d10</vt:lpwstr>
  </property>
  <property fmtid="{D5CDD505-2E9C-101B-9397-08002B2CF9AE}" pid="3" name="CTP_TimeStamp">
    <vt:lpwstr>2016-04-17 23:15:39Z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